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310" r:id="rId4"/>
    <p:sldId id="300" r:id="rId5"/>
    <p:sldId id="335" r:id="rId6"/>
    <p:sldId id="336" r:id="rId7"/>
    <p:sldId id="260" r:id="rId8"/>
    <p:sldId id="301" r:id="rId9"/>
    <p:sldId id="323" r:id="rId10"/>
    <p:sldId id="302" r:id="rId11"/>
    <p:sldId id="312" r:id="rId12"/>
    <p:sldId id="332" r:id="rId13"/>
    <p:sldId id="288" r:id="rId14"/>
    <p:sldId id="337" r:id="rId15"/>
    <p:sldId id="333" r:id="rId16"/>
    <p:sldId id="263" r:id="rId17"/>
    <p:sldId id="345" r:id="rId18"/>
    <p:sldId id="348" r:id="rId19"/>
    <p:sldId id="279" r:id="rId20"/>
    <p:sldId id="346" r:id="rId21"/>
    <p:sldId id="304" r:id="rId22"/>
    <p:sldId id="311" r:id="rId23"/>
    <p:sldId id="261" r:id="rId24"/>
    <p:sldId id="347" r:id="rId25"/>
    <p:sldId id="262" r:id="rId26"/>
    <p:sldId id="303" r:id="rId27"/>
    <p:sldId id="349" r:id="rId28"/>
    <p:sldId id="313" r:id="rId29"/>
    <p:sldId id="281" r:id="rId30"/>
    <p:sldId id="321" r:id="rId31"/>
    <p:sldId id="338" r:id="rId32"/>
    <p:sldId id="33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40" r:id="rId41"/>
    <p:sldId id="341" r:id="rId42"/>
    <p:sldId id="358" r:id="rId43"/>
    <p:sldId id="363" r:id="rId44"/>
    <p:sldId id="359" r:id="rId45"/>
    <p:sldId id="360" r:id="rId46"/>
    <p:sldId id="361" r:id="rId47"/>
    <p:sldId id="362" r:id="rId48"/>
    <p:sldId id="314" r:id="rId49"/>
    <p:sldId id="284" r:id="rId50"/>
    <p:sldId id="315" r:id="rId51"/>
    <p:sldId id="298" r:id="rId52"/>
    <p:sldId id="319" r:id="rId53"/>
    <p:sldId id="320" r:id="rId54"/>
    <p:sldId id="364" r:id="rId55"/>
    <p:sldId id="318" r:id="rId56"/>
    <p:sldId id="277" r:id="rId57"/>
    <p:sldId id="27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7465" autoAdjust="0"/>
    <p:restoredTop sz="84638" autoAdjust="0"/>
  </p:normalViewPr>
  <p:slideViewPr>
    <p:cSldViewPr snapToGrid="0" snapToObjects="1">
      <p:cViewPr>
        <p:scale>
          <a:sx n="66" d="100"/>
          <a:sy n="66" d="100"/>
        </p:scale>
        <p:origin x="-1962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foundation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mobile.  Went with bootstrap because it was easy, pretty, little to no work to make work, bootstrap offered much more styling, it's scaffolding seemed to fit in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laravel's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coding easily.  We really just wanted a scaffolding option and in that sense it seemed as well as foundation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mobile, but I had previous experience with bootstrap so I quickly added it with no learning curve.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–it came down to a late design decision.  Google charts was our choice initially because of it's ease, but it required data in a very specific format, and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lacking a pivot option, it would have taken a significantly greater amount of time to code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highcharts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took pretty much any data and ran with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these would work well,</a:t>
            </a:r>
            <a:r>
              <a:rPr lang="en-US" baseline="0" dirty="0" smtClean="0"/>
              <a:t> but rasp pi works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11/28/2014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11/28/2014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</a:t>
            </a:r>
            <a:r>
              <a:rPr lang="en-US" dirty="0" smtClean="0"/>
              <a:t>Marcel </a:t>
            </a:r>
            <a:r>
              <a:rPr lang="en-US" dirty="0" err="1" smtClean="0"/>
              <a:t>DangleDongerDingerDunger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External site in case of internal network failure</a:t>
            </a:r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Lowest-cost, 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Moderate-cost, 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Lower-cost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4958039"/>
            <a:chOff x="6288402" y="1816836"/>
            <a:chExt cx="2067141" cy="4958039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57935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4735759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Plug n’ play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0612" y="3628070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Laravel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lvl="1"/>
            <a:r>
              <a:rPr lang="en-US" dirty="0" smtClean="0"/>
              <a:t>Alternatives Include</a:t>
            </a:r>
          </a:p>
          <a:p>
            <a:pPr lvl="2"/>
            <a:r>
              <a:rPr lang="en-US" dirty="0" smtClean="0"/>
              <a:t>Ruby on Rails</a:t>
            </a:r>
          </a:p>
          <a:p>
            <a:pPr lvl="2"/>
            <a:r>
              <a:rPr lang="en-US" dirty="0" smtClean="0"/>
              <a:t>Raw PHP</a:t>
            </a:r>
          </a:p>
          <a:p>
            <a:pPr lvl="2"/>
            <a:r>
              <a:rPr lang="en-US" dirty="0" smtClean="0"/>
              <a:t>Tomcat</a:t>
            </a:r>
          </a:p>
          <a:p>
            <a:pPr lvl="2"/>
            <a:r>
              <a:rPr lang="en-US" dirty="0" smtClean="0"/>
              <a:t>Cake PHP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  <a:p>
            <a:pPr lvl="1"/>
            <a:r>
              <a:rPr lang="en-US" dirty="0" smtClean="0"/>
              <a:t>Client Required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604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Web Framework Market Share</a:t>
            </a:r>
            <a:endParaRPr lang="en-US" dirty="0"/>
          </a:p>
        </p:txBody>
      </p:sp>
      <p:pic>
        <p:nvPicPr>
          <p:cNvPr id="6" name="Picture 5" descr="frameworks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56750"/>
            <a:ext cx="6737076" cy="5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PHP Framework Market Share</a:t>
            </a:r>
            <a:endParaRPr lang="en-US" dirty="0"/>
          </a:p>
        </p:txBody>
      </p:sp>
      <p:pic>
        <p:nvPicPr>
          <p:cNvPr id="4" name="Picture 3" descr="framework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537" y="1436685"/>
            <a:ext cx="8629959" cy="531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smtClean="0"/>
              <a:t>Laravel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</a:t>
            </a:r>
            <a:r>
              <a:rPr lang="en-US" dirty="0" smtClean="0"/>
              <a:t>– Site Host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3148" y="2339439"/>
            <a:ext cx="7315200" cy="3539527"/>
          </a:xfrm>
        </p:spPr>
        <p:txBody>
          <a:bodyPr/>
          <a:lstStyle/>
          <a:p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Easy to migrate</a:t>
            </a:r>
          </a:p>
          <a:p>
            <a:pPr lvl="1"/>
            <a:r>
              <a:rPr lang="en-US" dirty="0" smtClean="0"/>
              <a:t>Free for a year</a:t>
            </a:r>
          </a:p>
          <a:p>
            <a:pPr lvl="1"/>
            <a:r>
              <a:rPr lang="en-US" dirty="0" smtClean="0"/>
              <a:t>Unlimited Bandwidth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Azure</a:t>
            </a:r>
          </a:p>
          <a:p>
            <a:pPr lvl="2"/>
            <a:r>
              <a:rPr lang="en-US" dirty="0" err="1" smtClean="0"/>
              <a:t>Linode</a:t>
            </a:r>
            <a:endParaRPr lang="en-US" dirty="0" smtClean="0"/>
          </a:p>
          <a:p>
            <a:pPr lvl="2"/>
            <a:r>
              <a:rPr lang="en-US" dirty="0" err="1" smtClean="0"/>
              <a:t>DigitalOcean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C:\Users\BuckDich\Desktop\AW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768" y="2458189"/>
            <a:ext cx="3277588" cy="119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Foundation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High Charts</a:t>
            </a:r>
          </a:p>
          <a:p>
            <a:pPr lvl="1"/>
            <a:r>
              <a:rPr lang="en-US" dirty="0" smtClean="0"/>
              <a:t>Updated version for mobile support</a:t>
            </a:r>
          </a:p>
          <a:p>
            <a:pPr lvl="1"/>
            <a:r>
              <a:rPr lang="en-US" dirty="0" smtClean="0"/>
              <a:t>Scales well and looks much cleaner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Google Charts</a:t>
            </a:r>
          </a:p>
          <a:p>
            <a:pPr lvl="2"/>
            <a:r>
              <a:rPr lang="en-US" dirty="0" smtClean="0"/>
              <a:t>Yahoo User Interface Library</a:t>
            </a:r>
          </a:p>
          <a:p>
            <a:pPr lvl="2"/>
            <a:r>
              <a:rPr lang="en-US" dirty="0" smtClean="0"/>
              <a:t>Chart.js</a:t>
            </a:r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544715"/>
            <a:ext cx="2381250" cy="2381250"/>
          </a:xfrm>
          <a:prstGeom prst="rect">
            <a:avLst/>
          </a:prstGeom>
          <a:noFill/>
        </p:spPr>
      </p:pic>
      <p:pic>
        <p:nvPicPr>
          <p:cNvPr id="1026" name="Picture 2" descr="C:\Users\BuckDich\Desktop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75" y="3871211"/>
            <a:ext cx="4048125" cy="134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93917" y="247527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>
            <a:off x="4783938" y="2624447"/>
            <a:ext cx="1938138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52110" y="2463560"/>
            <a:ext cx="1324580" cy="993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User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3082765" y="594161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82768" y="3865773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082768" y="2181923"/>
            <a:ext cx="1507521" cy="168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3514525" y="4639817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3777377" y="4638587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082765" y="488581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3514521" y="5651140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3777373" y="5649910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0800000">
            <a:off x="1864430" y="27907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64429" y="3043261"/>
            <a:ext cx="900166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3660" y="2091254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306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3066" y="299425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154823" y="3768303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417675" y="3767073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3063" y="401430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154819" y="47796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17671" y="47783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660" y="1721922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121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65174" y="1721922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75169" y="2091254"/>
            <a:ext cx="2814452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2208814" y="3146965"/>
            <a:ext cx="4750127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8941" y="303093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Rasp Pi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958941" y="4131728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Sensor</a:t>
            </a:r>
            <a:endParaRPr lang="en-US" dirty="0" smtClean="0"/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7305135" y="37703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7567987" y="37690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29498" y="2816134"/>
            <a:ext cx="168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361213" y="4397436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361214" y="4131728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383573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50130" y="1413165"/>
            <a:ext cx="4163815" cy="5189204"/>
            <a:chOff x="6175169" y="1721922"/>
            <a:chExt cx="2814452" cy="4904509"/>
          </a:xfrm>
        </p:grpSpPr>
        <p:sp>
          <p:nvSpPr>
            <p:cNvPr id="12" name="TextBox 11"/>
            <p:cNvSpPr txBox="1"/>
            <p:nvPr/>
          </p:nvSpPr>
          <p:spPr>
            <a:xfrm>
              <a:off x="6365174" y="1721922"/>
              <a:ext cx="111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169" y="2091254"/>
              <a:ext cx="2814452" cy="45351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8941" y="303093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Rasp Pi</a:t>
              </a:r>
              <a:endParaRPr lang="en-US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58941" y="4131728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Sensor</a:t>
              </a:r>
              <a:endParaRPr lang="en-US" dirty="0" smtClean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7305135" y="3770326"/>
              <a:ext cx="354227" cy="1588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7567987" y="3769096"/>
              <a:ext cx="354227" cy="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6270" y="1396314"/>
            <a:ext cx="3693226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24398" y="1864139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380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33804" y="27671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465561" y="3541188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728413" y="3539958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033801" y="3787186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5465557" y="4552511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H="1" flipV="1">
            <a:off x="5728409" y="4551281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24398" y="1494807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7195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71951" y="4170321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671952" y="3904613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/>
          </a:bodyPr>
          <a:lstStyle/>
          <a:p>
            <a:r>
              <a:rPr lang="en-US" dirty="0" smtClean="0"/>
              <a:t>Design – Users and Rooms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8140" y="1531918"/>
            <a:ext cx="8087096" cy="1757548"/>
          </a:xfrm>
        </p:spPr>
        <p:txBody>
          <a:bodyPr/>
          <a:lstStyle/>
          <a:p>
            <a:r>
              <a:rPr lang="en-US" dirty="0" smtClean="0"/>
              <a:t>Two current user roles</a:t>
            </a:r>
          </a:p>
          <a:p>
            <a:pPr lvl="1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Permissions to create/edit/delete users/devices/rooms/etc </a:t>
            </a:r>
          </a:p>
          <a:p>
            <a:pPr lvl="1"/>
            <a:r>
              <a:rPr lang="en-US" dirty="0" smtClean="0"/>
              <a:t>User</a:t>
            </a:r>
          </a:p>
          <a:p>
            <a:pPr lvl="2"/>
            <a:r>
              <a:rPr lang="en-US" dirty="0" smtClean="0"/>
              <a:t>Permission to view only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4089" y="3400499"/>
            <a:ext cx="7255823" cy="3174274"/>
            <a:chOff x="973777" y="3342305"/>
            <a:chExt cx="7255823" cy="3174274"/>
          </a:xfrm>
        </p:grpSpPr>
        <p:sp>
          <p:nvSpPr>
            <p:cNvPr id="5" name="TextBox 4"/>
            <p:cNvSpPr txBox="1"/>
            <p:nvPr/>
          </p:nvSpPr>
          <p:spPr>
            <a:xfrm>
              <a:off x="97377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377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6566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46566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6566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1831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831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8317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8317" y="6147247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4</a:t>
              </a:r>
              <a:endParaRPr lang="en-US" dirty="0"/>
            </a:p>
          </p:txBody>
        </p:sp>
        <p:cxnSp>
          <p:nvCxnSpPr>
            <p:cNvPr id="32" name="Elbow Connector 31"/>
            <p:cNvCxnSpPr>
              <a:stCxn id="5" idx="1"/>
              <a:endCxn id="23" idx="1"/>
            </p:cNvCxnSpPr>
            <p:nvPr/>
          </p:nvCxnSpPr>
          <p:spPr>
            <a:xfrm rot="10800000" flipH="1" flipV="1">
              <a:off x="973777" y="4073235"/>
              <a:ext cx="6044540" cy="2258677"/>
            </a:xfrm>
            <a:prstGeom prst="bentConnector3">
              <a:avLst>
                <a:gd name="adj1" fmla="val -3782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5" idx="3"/>
              <a:endCxn id="9" idx="1"/>
            </p:cNvCxnSpPr>
            <p:nvPr/>
          </p:nvCxnSpPr>
          <p:spPr>
            <a:xfrm>
              <a:off x="2185060" y="4073236"/>
              <a:ext cx="176150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" idx="3"/>
              <a:endCxn id="17" idx="1"/>
            </p:cNvCxnSpPr>
            <p:nvPr/>
          </p:nvCxnSpPr>
          <p:spPr>
            <a:xfrm>
              <a:off x="2185060" y="4073236"/>
              <a:ext cx="1761506" cy="72973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3"/>
              <a:endCxn id="20" idx="1"/>
            </p:cNvCxnSpPr>
            <p:nvPr/>
          </p:nvCxnSpPr>
          <p:spPr>
            <a:xfrm>
              <a:off x="5157849" y="4073236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7" idx="3"/>
              <a:endCxn id="22" idx="1"/>
            </p:cNvCxnSpPr>
            <p:nvPr/>
          </p:nvCxnSpPr>
          <p:spPr>
            <a:xfrm>
              <a:off x="5157849" y="4802970"/>
              <a:ext cx="1860468" cy="754681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7" idx="3"/>
              <a:endCxn id="21" idx="1"/>
            </p:cNvCxnSpPr>
            <p:nvPr/>
          </p:nvCxnSpPr>
          <p:spPr>
            <a:xfrm>
              <a:off x="5157849" y="4802970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8" idx="3"/>
              <a:endCxn id="23" idx="1"/>
            </p:cNvCxnSpPr>
            <p:nvPr/>
          </p:nvCxnSpPr>
          <p:spPr>
            <a:xfrm>
              <a:off x="5157849" y="5557651"/>
              <a:ext cx="1860468" cy="774262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410691" y="3342305"/>
              <a:ext cx="1140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Creates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391397" y="3342305"/>
              <a:ext cx="146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Assigned To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581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(before)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66" y="1248229"/>
            <a:ext cx="7740668" cy="560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04" y="1219150"/>
            <a:ext cx="7780792" cy="563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258" y="1346197"/>
            <a:ext cx="7605485" cy="55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36" y="1320800"/>
            <a:ext cx="7640529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687" y="1241010"/>
            <a:ext cx="7750627" cy="561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" y="1188416"/>
            <a:ext cx="7823200" cy="566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890" y="1178980"/>
            <a:ext cx="7836221" cy="567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1" y="1188417"/>
            <a:ext cx="7823199" cy="566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  <a:p>
            <a:pPr lvl="1"/>
            <a:r>
              <a:rPr lang="en-US" dirty="0" smtClean="0"/>
              <a:t>CS Department</a:t>
            </a:r>
          </a:p>
          <a:p>
            <a:pPr lvl="1"/>
            <a:r>
              <a:rPr lang="en-US" dirty="0" smtClean="0"/>
              <a:t>CAE Center</a:t>
            </a:r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76614" y="1694023"/>
            <a:ext cx="6790773" cy="4917992"/>
            <a:chOff x="1145256" y="1694023"/>
            <a:chExt cx="6790773" cy="4917992"/>
          </a:xfrm>
        </p:grpSpPr>
        <p:pic>
          <p:nvPicPr>
            <p:cNvPr id="7170" name="Picture 2" descr="https://scontent-b-ord.xx.fbcdn.net/hphotos-xap1/v/t1.0-9/s720x720/10410971_10102584131486702_3033872309699911246_n.jpg?oh=1233819ff33a54ad1f96f1d3f4dcfa86&amp;oe=54F334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56" y="1694024"/>
              <a:ext cx="2766369" cy="4917991"/>
            </a:xfrm>
            <a:prstGeom prst="rect">
              <a:avLst/>
            </a:prstGeom>
            <a:noFill/>
          </p:spPr>
        </p:pic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9350" y="1694023"/>
              <a:ext cx="2976679" cy="4917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382" y="1544715"/>
            <a:ext cx="6891236" cy="5313285"/>
            <a:chOff x="735326" y="1544715"/>
            <a:chExt cx="6891236" cy="5313285"/>
          </a:xfrm>
        </p:grpSpPr>
        <p:pic>
          <p:nvPicPr>
            <p:cNvPr id="10242" name="Picture 2" descr="C:\Users\Lappi5\Desktop\Github\Team3.14\Docs\Presentation\2014-11-26 16.54.0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5326" y="1544715"/>
              <a:ext cx="2988723" cy="5313285"/>
            </a:xfrm>
            <a:prstGeom prst="rect">
              <a:avLst/>
            </a:prstGeom>
            <a:noFill/>
          </p:spPr>
        </p:pic>
        <p:pic>
          <p:nvPicPr>
            <p:cNvPr id="10243" name="Picture 3" descr="C:\Users\Lappi5\Desktop\Github\Team3.14\Docs\Presentation\2014-11-26 16.54.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37839" y="1544715"/>
              <a:ext cx="2988723" cy="531328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1266" name="Picture 2" descr="C:\Dropbox\Camera Uploads\2014-11-28 17.30.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31" y="1544714"/>
            <a:ext cx="2988723" cy="5313285"/>
          </a:xfrm>
          <a:prstGeom prst="rect">
            <a:avLst/>
          </a:prstGeom>
          <a:noFill/>
        </p:spPr>
      </p:pic>
      <p:pic>
        <p:nvPicPr>
          <p:cNvPr id="11267" name="Picture 3" descr="C:\Dropbox\Camera Uploads\2014-11-28 17.30.3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8832" y="1544715"/>
            <a:ext cx="2988722" cy="53132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6386" name="Picture 2" descr="C:\Dropbox\Camera Uploads\2014-11-28 17.42.5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4905" y="1463883"/>
            <a:ext cx="3034191" cy="539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2290" name="Picture 2" descr="C:\Users\Lappi5\Desktop\Github\Team3.14\Docs\Presentation\2014-11-26 16.55.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94088" cy="5322822"/>
          </a:xfrm>
          <a:prstGeom prst="rect">
            <a:avLst/>
          </a:prstGeom>
          <a:noFill/>
        </p:spPr>
      </p:pic>
      <p:pic>
        <p:nvPicPr>
          <p:cNvPr id="12291" name="Picture 3" descr="C:\Users\Lappi5\Desktop\Github\Team3.14\Docs\Presentation\2014-11-26 16.55.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4877" y="1544714"/>
            <a:ext cx="2988723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3314" name="Picture 2" descr="C:\Users\Lappi5\Desktop\Github\Team3.14\Docs\Presentation\2014-11-26 16.55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70757" cy="5281345"/>
          </a:xfrm>
          <a:prstGeom prst="rect">
            <a:avLst/>
          </a:prstGeom>
          <a:noFill/>
        </p:spPr>
      </p:pic>
      <p:pic>
        <p:nvPicPr>
          <p:cNvPr id="13315" name="Picture 3" descr="C:\Users\Lappi5\Desktop\Github\Team3.14\Docs\Presentation\2014-11-26 16.55.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6500" y="1544714"/>
            <a:ext cx="2970756" cy="5281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4338" name="Picture 2" descr="C:\Dropbox\Camera Uploads\2014-11-28 17.37.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9" y="1536409"/>
            <a:ext cx="2975428" cy="5289650"/>
          </a:xfrm>
          <a:prstGeom prst="rect">
            <a:avLst/>
          </a:prstGeom>
          <a:noFill/>
        </p:spPr>
      </p:pic>
      <p:pic>
        <p:nvPicPr>
          <p:cNvPr id="14339" name="Picture 3" descr="C:\Users\Lappi5\Desktop\Github\Team3.14\Docs\Presentation\2014-11-26 16.56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270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5362" name="Picture 2" descr="C:\Users\Lappi5\Desktop\Github\Team3.14\Docs\Presentation\2014-11-26 16.56.4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622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Laravel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 virtual sensors for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Tokens</a:t>
            </a:r>
          </a:p>
          <a:p>
            <a:pPr lvl="1"/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pPr lvl="1"/>
            <a:r>
              <a:rPr lang="en-US" dirty="0" smtClean="0"/>
              <a:t>Password Hashing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7410" name="Picture 2" descr="C:\Dropbox\hashed p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331" y="4078286"/>
            <a:ext cx="6383338" cy="63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Maintenance – Future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Pi Logging in case of network failure</a:t>
            </a:r>
          </a:p>
          <a:p>
            <a:r>
              <a:rPr lang="en-US" dirty="0" smtClean="0"/>
              <a:t>Server fetch of historical data from Pi</a:t>
            </a:r>
          </a:p>
          <a:p>
            <a:r>
              <a:rPr lang="en-US" dirty="0" smtClean="0"/>
              <a:t>Pi interfacing with GPU/CPU/other</a:t>
            </a:r>
          </a:p>
          <a:p>
            <a:r>
              <a:rPr lang="en-US" dirty="0" smtClean="0"/>
              <a:t>User groups</a:t>
            </a:r>
          </a:p>
          <a:p>
            <a:r>
              <a:rPr lang="en-US" dirty="0" smtClean="0"/>
              <a:t>Master Admin</a:t>
            </a:r>
          </a:p>
          <a:p>
            <a:r>
              <a:rPr lang="en-US" dirty="0" smtClean="0"/>
              <a:t>SSL</a:t>
            </a:r>
          </a:p>
          <a:p>
            <a:r>
              <a:rPr lang="en-US" smtClean="0"/>
              <a:t>Race conditions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offsite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Laravel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24149</TotalTime>
  <Words>1213</Words>
  <Application>Microsoft Office PowerPoint</Application>
  <PresentationFormat>On-screen Show (4:3)</PresentationFormat>
  <Paragraphs>367</Paragraphs>
  <Slides>57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Sensing Setup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Web Framework Market Share</vt:lpstr>
      <vt:lpstr>PHP Framework Market Share</vt:lpstr>
      <vt:lpstr>Design Decisions - Language</vt:lpstr>
      <vt:lpstr>Design Decisions – Site Host</vt:lpstr>
      <vt:lpstr>Design Decisions - Improvement</vt:lpstr>
      <vt:lpstr>Design  </vt:lpstr>
      <vt:lpstr>Design </vt:lpstr>
      <vt:lpstr>Design </vt:lpstr>
      <vt:lpstr>Design – Pi and Sensor Communication</vt:lpstr>
      <vt:lpstr>Design – Pi and Server Communication</vt:lpstr>
      <vt:lpstr>Design – Users and Rooms</vt:lpstr>
      <vt:lpstr>Implementation  </vt:lpstr>
      <vt:lpstr>Implementation</vt:lpstr>
      <vt:lpstr>Implementation</vt:lpstr>
      <vt:lpstr>Implementation – Desktop (before)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Before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Testing  </vt:lpstr>
      <vt:lpstr>Testing – What Was Used</vt:lpstr>
      <vt:lpstr>Security  </vt:lpstr>
      <vt:lpstr>Security </vt:lpstr>
      <vt:lpstr>Maintenance  </vt:lpstr>
      <vt:lpstr>Maintenance</vt:lpstr>
      <vt:lpstr>Maintenance – Future Releases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256</cp:revision>
  <dcterms:created xsi:type="dcterms:W3CDTF">2012-10-25T19:38:27Z</dcterms:created>
  <dcterms:modified xsi:type="dcterms:W3CDTF">2014-11-29T03:35:53Z</dcterms:modified>
</cp:coreProperties>
</file>